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23" r:id="rId2"/>
    <p:sldId id="259" r:id="rId3"/>
    <p:sldId id="333" r:id="rId4"/>
    <p:sldId id="296" r:id="rId5"/>
    <p:sldId id="321" r:id="rId6"/>
    <p:sldId id="324" r:id="rId7"/>
    <p:sldId id="325" r:id="rId8"/>
    <p:sldId id="326" r:id="rId9"/>
    <p:sldId id="327" r:id="rId10"/>
    <p:sldId id="328" r:id="rId11"/>
    <p:sldId id="334" r:id="rId12"/>
    <p:sldId id="294" r:id="rId13"/>
    <p:sldId id="329" r:id="rId14"/>
    <p:sldId id="330" r:id="rId15"/>
    <p:sldId id="331" r:id="rId16"/>
    <p:sldId id="332" r:id="rId17"/>
    <p:sldId id="297" r:id="rId18"/>
  </p:sldIdLst>
  <p:sldSz cx="12192000" cy="6858000"/>
  <p:notesSz cx="6858000" cy="9144000"/>
  <p:embeddedFontLst>
    <p:embeddedFont>
      <p:font typeface="Bahnschrift SemiBold" pitchFamily="34" charset="0"/>
      <p:bold r:id="rId21"/>
    </p:embeddedFont>
    <p:embeddedFont>
      <p:font typeface="맑은 고딕" pitchFamily="34" charset="-127"/>
      <p:regular r:id="rId22"/>
      <p:bold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Calisto MT" pitchFamily="18" charset="0"/>
      <p:regular r:id="rId28"/>
      <p:bold r:id="rId29"/>
      <p:italic r:id="rId30"/>
      <p:boldItalic r:id="rId31"/>
    </p:embeddedFont>
    <p:embeddedFont>
      <p:font typeface="굴림체" charset="-127"/>
      <p:regular r:id="rId32"/>
    </p:embeddedFont>
    <p:embeddedFont>
      <p:font typeface="Bodoni MT" pitchFamily="18" charset="0"/>
      <p:regular r:id="rId33"/>
      <p:bold r:id="rId34"/>
      <p:italic r:id="rId35"/>
      <p:boldItalic r:id="rId36"/>
    </p:embeddedFont>
    <p:embeddedFont>
      <p:font typeface="Calibri Light" pitchFamily="34" charset="0"/>
      <p:regular r:id="rId37"/>
      <p:italic r:id="rId38"/>
    </p:embeddedFont>
  </p:embeddedFontLst>
  <p:defaultTextStyle>
    <a:defPPr>
      <a:defRPr lang="ko-KR"/>
    </a:defPPr>
    <a:lvl1pPr marL="0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1pPr>
    <a:lvl2pPr marL="497696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2pPr>
    <a:lvl3pPr marL="995391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3pPr>
    <a:lvl4pPr marL="1493087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4pPr>
    <a:lvl5pPr marL="1990783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5pPr>
    <a:lvl6pPr marL="2488478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6pPr>
    <a:lvl7pPr marL="2986174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7pPr>
    <a:lvl8pPr marL="3483871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8pPr>
    <a:lvl9pPr marL="3981566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4" pos="3841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6281B6"/>
    <a:srgbClr val="BF73AB"/>
    <a:srgbClr val="9AB037"/>
    <a:srgbClr val="6987C9"/>
    <a:srgbClr val="1D5B96"/>
    <a:srgbClr val="0092ED"/>
    <a:srgbClr val="91427D"/>
    <a:srgbClr val="A43F7B"/>
    <a:srgbClr val="FE0450"/>
    <a:srgbClr val="C3258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8382" autoAdjust="0"/>
    <p:restoredTop sz="94792" autoAdjust="0"/>
  </p:normalViewPr>
  <p:slideViewPr>
    <p:cSldViewPr>
      <p:cViewPr varScale="1">
        <p:scale>
          <a:sx n="73" d="100"/>
          <a:sy n="73" d="100"/>
        </p:scale>
        <p:origin x="-894" y="-102"/>
      </p:cViewPr>
      <p:guideLst>
        <p:guide orient="horz" pos="2160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696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391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087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0783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8478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6174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3871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1566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04958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600056" y="2132856"/>
            <a:ext cx="4752528" cy="230425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6088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254168"/>
            <a:ext cx="8175943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6088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3" y="1413243"/>
            <a:ext cx="11522779" cy="4823421"/>
          </a:xfrm>
        </p:spPr>
        <p:txBody>
          <a:bodyPr>
            <a:normAutofit/>
          </a:bodyPr>
          <a:lstStyle>
            <a:lvl1pPr algn="l">
              <a:buNone/>
              <a:defRPr sz="2001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1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1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1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1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3" y="117400"/>
            <a:ext cx="8785736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6088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1D5B96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5809410" y="1659280"/>
            <a:ext cx="5894481" cy="237571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6088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19027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400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400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400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6088" rtl="0" eaLnBrk="1" latinLnBrk="1" hangingPunct="1">
        <a:spcBef>
          <a:spcPct val="0"/>
        </a:spcBef>
        <a:buNone/>
        <a:defRPr lang="ko-KR" altLang="en-US" sz="3802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533" indent="-373533" algn="l" defTabSz="996088" rtl="0" eaLnBrk="1" latinLnBrk="1" hangingPunct="1">
        <a:spcBef>
          <a:spcPct val="20000"/>
        </a:spcBef>
        <a:buFont typeface="Arial" pitchFamily="34" charset="0"/>
        <a:buChar char="•"/>
        <a:defRPr lang="ko-KR" altLang="en-US" sz="27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9322" indent="-311277" algn="l" defTabSz="996088" rtl="0" eaLnBrk="1" latinLnBrk="1" hangingPunct="1">
        <a:spcBef>
          <a:spcPct val="20000"/>
        </a:spcBef>
        <a:buFont typeface="Arial" pitchFamily="34" charset="0"/>
        <a:buChar char="–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5111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3155" indent="-249023" algn="l" defTabSz="996088" rtl="0" eaLnBrk="1" latinLnBrk="1" hangingPunct="1">
        <a:spcBef>
          <a:spcPct val="20000"/>
        </a:spcBef>
        <a:buFont typeface="Arial" pitchFamily="34" charset="0"/>
        <a:buChar char="–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1199" indent="-249023" algn="l" defTabSz="996088" rtl="0" eaLnBrk="1" latinLnBrk="1" hangingPunct="1">
        <a:spcBef>
          <a:spcPct val="20000"/>
        </a:spcBef>
        <a:buFont typeface="Arial" pitchFamily="34" charset="0"/>
        <a:buChar char="»"/>
        <a:defRPr lang="ko-KR" altLang="en-US" sz="200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9243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6pPr>
      <a:lvl7pPr marL="3237287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7pPr>
      <a:lvl8pPr marL="3735332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8pPr>
      <a:lvl9pPr marL="4233376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1pPr>
      <a:lvl2pPr marL="498044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2pPr>
      <a:lvl3pPr marL="996088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3pPr>
      <a:lvl4pPr marL="1494132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4pPr>
      <a:lvl5pPr marL="1992177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5pPr>
      <a:lvl6pPr marL="2490221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2988265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86310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84354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6096000" y="692696"/>
            <a:ext cx="5651912" cy="3600400"/>
          </a:xfrm>
        </p:spPr>
        <p:txBody>
          <a:bodyPr/>
          <a:lstStyle/>
          <a:p>
            <a:r>
              <a:rPr lang="en-US" dirty="0" err="1">
                <a:solidFill>
                  <a:schemeClr val="bg1">
                    <a:lumMod val="75000"/>
                  </a:schemeClr>
                </a:solidFill>
                <a:latin typeface="Bahnschrift SemiBold" panose="020B0502040204020203" pitchFamily="34" charset="0"/>
              </a:rPr>
              <a:t>Mitron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Bahnschrift SemiBold" panose="020B0502040204020203" pitchFamily="34" charset="0"/>
              </a:rPr>
              <a:t> Bank: </a:t>
            </a:r>
            <a:r>
              <a:rPr lang="en-US" dirty="0"/>
              <a:t/>
            </a:r>
            <a:br>
              <a:rPr lang="en-US" dirty="0"/>
            </a:br>
            <a:r>
              <a:rPr lang="en-US" sz="5400" dirty="0">
                <a:latin typeface="Calisto MT" panose="02040603050505030304" pitchFamily="18" charset="0"/>
              </a:rPr>
              <a:t>Analysis for </a:t>
            </a:r>
            <a:br>
              <a:rPr lang="en-US" sz="5400" dirty="0">
                <a:latin typeface="Calisto MT" panose="02040603050505030304" pitchFamily="18" charset="0"/>
              </a:rPr>
            </a:br>
            <a:r>
              <a:rPr lang="en-US" sz="5400" dirty="0">
                <a:latin typeface="Calisto MT" panose="02040603050505030304" pitchFamily="18" charset="0"/>
              </a:rPr>
              <a:t>New Credit Card </a:t>
            </a:r>
            <a:br>
              <a:rPr lang="en-US" sz="5400" dirty="0">
                <a:latin typeface="Calisto MT" panose="02040603050505030304" pitchFamily="18" charset="0"/>
              </a:rPr>
            </a:br>
            <a:r>
              <a:rPr lang="en-US" sz="5400" dirty="0">
                <a:latin typeface="Calisto MT" panose="02040603050505030304" pitchFamily="18" charset="0"/>
              </a:rPr>
              <a:t>Launch</a:t>
            </a:r>
            <a:endParaRPr lang="ko-KR" altLang="en-US" dirty="0">
              <a:latin typeface="Calisto MT" panose="0204060305050503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7630" y="260648"/>
            <a:ext cx="752746" cy="5359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4650A59-4F3E-4E50-95DB-2D5332B6A47D}"/>
              </a:ext>
            </a:extLst>
          </p:cNvPr>
          <p:cNvSpPr txBox="1"/>
          <p:nvPr/>
        </p:nvSpPr>
        <p:spPr>
          <a:xfrm>
            <a:off x="6201000" y="4293096"/>
            <a:ext cx="5441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Calisto MT" panose="02040603050505030304" pitchFamily="18" charset="0"/>
              </a:rPr>
              <a:t>Based on Customer Demographics </a:t>
            </a:r>
          </a:p>
          <a:p>
            <a:pPr algn="ctr"/>
            <a:r>
              <a:rPr lang="en-US" sz="2400" b="1" dirty="0">
                <a:solidFill>
                  <a:schemeClr val="bg2"/>
                </a:solidFill>
                <a:latin typeface="Calisto MT" panose="02040603050505030304" pitchFamily="18" charset="0"/>
              </a:rPr>
              <a:t>And </a:t>
            </a:r>
            <a:r>
              <a:rPr lang="en-US" sz="2400" b="1" dirty="0" err="1">
                <a:solidFill>
                  <a:schemeClr val="bg2"/>
                </a:solidFill>
                <a:latin typeface="Calisto MT" panose="02040603050505030304" pitchFamily="18" charset="0"/>
              </a:rPr>
              <a:t>Spendings</a:t>
            </a:r>
            <a:endParaRPr lang="en-US" sz="2400" b="1" dirty="0">
              <a:solidFill>
                <a:schemeClr val="bg2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90042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4401E9-190C-4C9E-A54B-2649BC8F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528" y="222052"/>
            <a:ext cx="8785736" cy="798568"/>
          </a:xfrm>
        </p:spPr>
        <p:txBody>
          <a:bodyPr>
            <a:normAutofit/>
          </a:bodyPr>
          <a:lstStyle/>
          <a:p>
            <a:pPr algn="ctr"/>
            <a:r>
              <a:rPr lang="en-US" sz="3200" u="sng" dirty="0" err="1" smtClean="0">
                <a:solidFill>
                  <a:schemeClr val="bg2">
                    <a:lumMod val="10000"/>
                  </a:schemeClr>
                </a:solidFill>
              </a:rPr>
              <a:t>Payment_Mode</a:t>
            </a:r>
            <a:r>
              <a:rPr lang="en-US" sz="3200" u="sng" dirty="0" smtClean="0">
                <a:solidFill>
                  <a:schemeClr val="bg2">
                    <a:lumMod val="10000"/>
                  </a:schemeClr>
                </a:solidFill>
              </a:rPr>
              <a:t> preference </a:t>
            </a:r>
            <a:r>
              <a:rPr lang="en-US" sz="3200" u="sng" dirty="0">
                <a:solidFill>
                  <a:schemeClr val="bg2">
                    <a:lumMod val="10000"/>
                  </a:schemeClr>
                </a:solidFill>
              </a:rPr>
              <a:t>Analysis</a:t>
            </a:r>
          </a:p>
        </p:txBody>
      </p:sp>
      <p:pic>
        <p:nvPicPr>
          <p:cNvPr id="9218" name="Picture 2" descr="C:\Users\mma\Downloads\bank proj\bank2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66910" y="1428736"/>
            <a:ext cx="9858444" cy="52482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33705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Executive view</a:t>
            </a:r>
            <a:endParaRPr lang="en-US" dirty="0"/>
          </a:p>
        </p:txBody>
      </p:sp>
      <p:pic>
        <p:nvPicPr>
          <p:cNvPr id="27650" name="Picture 2" descr="C:\Users\mma\Downloads\bank proj\bank2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95340" y="1214422"/>
            <a:ext cx="10644262" cy="54197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2639616" y="2132856"/>
            <a:ext cx="23723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800" b="1" dirty="0">
                <a:solidFill>
                  <a:srgbClr val="BF73AB"/>
                </a:solidFill>
                <a:latin typeface="Calisto MT" panose="02040603050505030304" pitchFamily="18" charset="0"/>
                <a:ea typeface="맑은 고딕" panose="020B0503020000020004" pitchFamily="50" charset="-127"/>
              </a:rPr>
              <a:t>Insights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49" y="1027979"/>
            <a:ext cx="752746" cy="53592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CCF6473-D9EE-4D8F-9E7D-0B5803934D1E}"/>
              </a:ext>
            </a:extLst>
          </p:cNvPr>
          <p:cNvGrpSpPr/>
          <p:nvPr/>
        </p:nvGrpSpPr>
        <p:grpSpPr>
          <a:xfrm>
            <a:off x="7608168" y="548680"/>
            <a:ext cx="3672408" cy="535922"/>
            <a:chOff x="7608168" y="615221"/>
            <a:chExt cx="3672408" cy="535922"/>
          </a:xfrm>
        </p:grpSpPr>
        <p:sp>
          <p:nvSpPr>
            <p:cNvPr id="3" name="Rectangle: Top Corners Rounded 2">
              <a:extLst>
                <a:ext uri="{FF2B5EF4-FFF2-40B4-BE49-F238E27FC236}">
                  <a16:creationId xmlns="" xmlns:a16="http://schemas.microsoft.com/office/drawing/2014/main" id="{083A9181-3CF9-44B3-B47D-08D743F6543A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FE76C90D-165A-4156-858E-4CB7008917F8}"/>
                </a:ext>
              </a:extLst>
            </p:cNvPr>
            <p:cNvSpPr txBox="1"/>
            <p:nvPr/>
          </p:nvSpPr>
          <p:spPr>
            <a:xfrm>
              <a:off x="8004212" y="657283"/>
              <a:ext cx="2880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Top Spending Areas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2A4921-B92B-46FE-8430-F6926012977F}"/>
              </a:ext>
            </a:extLst>
          </p:cNvPr>
          <p:cNvSpPr txBox="1"/>
          <p:nvPr/>
        </p:nvSpPr>
        <p:spPr>
          <a:xfrm>
            <a:off x="6780076" y="1324261"/>
            <a:ext cx="5328592" cy="224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Whether It’s Settlings a Bills, getting Groceries, buying Electronics or taking care of Health and Wellness, these are the big Spenders.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Mumbai is the go-to City for spending across different Ages – It’s the Spending Champ!</a:t>
            </a:r>
          </a:p>
          <a:p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7C6B7FA0-EC56-4426-BFF8-1818544C0967}"/>
              </a:ext>
            </a:extLst>
          </p:cNvPr>
          <p:cNvGrpSpPr/>
          <p:nvPr/>
        </p:nvGrpSpPr>
        <p:grpSpPr>
          <a:xfrm>
            <a:off x="7608168" y="3501008"/>
            <a:ext cx="3672408" cy="535922"/>
            <a:chOff x="7608168" y="615221"/>
            <a:chExt cx="3672408" cy="535922"/>
          </a:xfrm>
        </p:grpSpPr>
        <p:sp>
          <p:nvSpPr>
            <p:cNvPr id="14" name="Rectangle: Top Corners Rounded 13">
              <a:extLst>
                <a:ext uri="{FF2B5EF4-FFF2-40B4-BE49-F238E27FC236}">
                  <a16:creationId xmlns="" xmlns:a16="http://schemas.microsoft.com/office/drawing/2014/main" id="{45C37992-B077-44B3-BCFF-C068B5F4F86C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04C31BB-64F7-4BFD-91C5-B636CF5F1518}"/>
                </a:ext>
              </a:extLst>
            </p:cNvPr>
            <p:cNvSpPr txBox="1"/>
            <p:nvPr/>
          </p:nvSpPr>
          <p:spPr>
            <a:xfrm>
              <a:off x="7932204" y="657283"/>
              <a:ext cx="30603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Age and Spending Style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140A0E9-FF95-448E-AFE3-B9EBD3E5E5BB}"/>
              </a:ext>
            </a:extLst>
          </p:cNvPr>
          <p:cNvSpPr txBox="1"/>
          <p:nvPr/>
        </p:nvSpPr>
        <p:spPr>
          <a:xfrm>
            <a:off x="6780076" y="4221088"/>
            <a:ext cx="5328592" cy="224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Folks Between 25-34 and 21-24 are up for a good time. Spending more on fun stuff like entertainment, Clothes and Travels.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Those over 45 are a bit more frugal, Especially when it comes to swiping that credit card.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2639616" y="2132856"/>
            <a:ext cx="23723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800" b="1" dirty="0">
                <a:solidFill>
                  <a:srgbClr val="BF73AB"/>
                </a:solidFill>
                <a:latin typeface="Calisto MT" panose="02040603050505030304" pitchFamily="18" charset="0"/>
                <a:ea typeface="맑은 고딕" panose="020B0503020000020004" pitchFamily="50" charset="-127"/>
              </a:rPr>
              <a:t>Insights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49" y="1027979"/>
            <a:ext cx="752746" cy="53592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CCF6473-D9EE-4D8F-9E7D-0B5803934D1E}"/>
              </a:ext>
            </a:extLst>
          </p:cNvPr>
          <p:cNvGrpSpPr/>
          <p:nvPr/>
        </p:nvGrpSpPr>
        <p:grpSpPr>
          <a:xfrm>
            <a:off x="7608168" y="548680"/>
            <a:ext cx="3672408" cy="535922"/>
            <a:chOff x="7608168" y="615221"/>
            <a:chExt cx="3672408" cy="535922"/>
          </a:xfrm>
        </p:grpSpPr>
        <p:sp>
          <p:nvSpPr>
            <p:cNvPr id="3" name="Rectangle: Top Corners Rounded 2">
              <a:extLst>
                <a:ext uri="{FF2B5EF4-FFF2-40B4-BE49-F238E27FC236}">
                  <a16:creationId xmlns="" xmlns:a16="http://schemas.microsoft.com/office/drawing/2014/main" id="{083A9181-3CF9-44B3-B47D-08D743F6543A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FE76C90D-165A-4156-858E-4CB7008917F8}"/>
                </a:ext>
              </a:extLst>
            </p:cNvPr>
            <p:cNvSpPr txBox="1"/>
            <p:nvPr/>
          </p:nvSpPr>
          <p:spPr>
            <a:xfrm>
              <a:off x="8004212" y="657283"/>
              <a:ext cx="2880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Jobs And Money Talks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2A4921-B92B-46FE-8430-F6926012977F}"/>
              </a:ext>
            </a:extLst>
          </p:cNvPr>
          <p:cNvSpPr txBox="1"/>
          <p:nvPr/>
        </p:nvSpPr>
        <p:spPr>
          <a:xfrm>
            <a:off x="6780076" y="1324261"/>
            <a:ext cx="5328592" cy="224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People with Regular IT Jobs, Business owners, And others with a Monthly Pay check Are the Big Earners And Spenders.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Freelancers And Government Employees are also not shy when its comes to opening their wallets.</a:t>
            </a:r>
          </a:p>
          <a:p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7C6B7FA0-EC56-4426-BFF8-1818544C0967}"/>
              </a:ext>
            </a:extLst>
          </p:cNvPr>
          <p:cNvGrpSpPr/>
          <p:nvPr/>
        </p:nvGrpSpPr>
        <p:grpSpPr>
          <a:xfrm>
            <a:off x="7104112" y="3501008"/>
            <a:ext cx="4464496" cy="535922"/>
            <a:chOff x="7114824" y="615221"/>
            <a:chExt cx="4612082" cy="535922"/>
          </a:xfrm>
        </p:grpSpPr>
        <p:sp>
          <p:nvSpPr>
            <p:cNvPr id="14" name="Rectangle: Top Corners Rounded 13">
              <a:extLst>
                <a:ext uri="{FF2B5EF4-FFF2-40B4-BE49-F238E27FC236}">
                  <a16:creationId xmlns="" xmlns:a16="http://schemas.microsoft.com/office/drawing/2014/main" id="{45C37992-B077-44B3-BCFF-C068B5F4F86C}"/>
                </a:ext>
              </a:extLst>
            </p:cNvPr>
            <p:cNvSpPr/>
            <p:nvPr/>
          </p:nvSpPr>
          <p:spPr>
            <a:xfrm>
              <a:off x="7114824" y="615221"/>
              <a:ext cx="4612082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04C31BB-64F7-4BFD-91C5-B636CF5F1518}"/>
                </a:ext>
              </a:extLst>
            </p:cNvPr>
            <p:cNvSpPr txBox="1"/>
            <p:nvPr/>
          </p:nvSpPr>
          <p:spPr>
            <a:xfrm>
              <a:off x="7246567" y="652349"/>
              <a:ext cx="43114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Gender And Relationship Impact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140A0E9-FF95-448E-AFE3-B9EBD3E5E5BB}"/>
              </a:ext>
            </a:extLst>
          </p:cNvPr>
          <p:cNvSpPr txBox="1"/>
          <p:nvPr/>
        </p:nvSpPr>
        <p:spPr>
          <a:xfrm>
            <a:off x="6780076" y="4221088"/>
            <a:ext cx="5328592" cy="1631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Guys Are more Likely To Flash the credit Card Than the Ladies.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Married Folks Are big Spenders compared to the Singles – Love Cost. </a:t>
            </a:r>
          </a:p>
          <a:p>
            <a:endParaRPr lang="en-US" dirty="0"/>
          </a:p>
        </p:txBody>
      </p:sp>
      <p:sp>
        <p:nvSpPr>
          <p:cNvPr id="2" name="Smiley Face 1">
            <a:extLst>
              <a:ext uri="{FF2B5EF4-FFF2-40B4-BE49-F238E27FC236}">
                <a16:creationId xmlns="" xmlns:a16="http://schemas.microsoft.com/office/drawing/2014/main" id="{C0607E54-B138-4284-A9EA-E4E781EBE7D0}"/>
              </a:ext>
            </a:extLst>
          </p:cNvPr>
          <p:cNvSpPr/>
          <p:nvPr/>
        </p:nvSpPr>
        <p:spPr>
          <a:xfrm>
            <a:off x="9768408" y="5229200"/>
            <a:ext cx="288032" cy="217485"/>
          </a:xfrm>
          <a:prstGeom prst="smileyFac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13669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2639616" y="2132856"/>
            <a:ext cx="23723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800" b="1" dirty="0">
                <a:solidFill>
                  <a:srgbClr val="BF73AB"/>
                </a:solidFill>
                <a:latin typeface="Calisto MT" panose="02040603050505030304" pitchFamily="18" charset="0"/>
                <a:ea typeface="맑은 고딕" panose="020B0503020000020004" pitchFamily="50" charset="-127"/>
              </a:rPr>
              <a:t>Insights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49" y="1027979"/>
            <a:ext cx="752746" cy="53592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CCF6473-D9EE-4D8F-9E7D-0B5803934D1E}"/>
              </a:ext>
            </a:extLst>
          </p:cNvPr>
          <p:cNvGrpSpPr/>
          <p:nvPr/>
        </p:nvGrpSpPr>
        <p:grpSpPr>
          <a:xfrm>
            <a:off x="7608168" y="548680"/>
            <a:ext cx="3672408" cy="535922"/>
            <a:chOff x="7608168" y="615221"/>
            <a:chExt cx="3672408" cy="535922"/>
          </a:xfrm>
        </p:grpSpPr>
        <p:sp>
          <p:nvSpPr>
            <p:cNvPr id="3" name="Rectangle: Top Corners Rounded 2">
              <a:extLst>
                <a:ext uri="{FF2B5EF4-FFF2-40B4-BE49-F238E27FC236}">
                  <a16:creationId xmlns="" xmlns:a16="http://schemas.microsoft.com/office/drawing/2014/main" id="{083A9181-3CF9-44B3-B47D-08D743F6543A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FE76C90D-165A-4156-858E-4CB7008917F8}"/>
                </a:ext>
              </a:extLst>
            </p:cNvPr>
            <p:cNvSpPr txBox="1"/>
            <p:nvPr/>
          </p:nvSpPr>
          <p:spPr>
            <a:xfrm>
              <a:off x="7961111" y="615221"/>
              <a:ext cx="30025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City-Specific </a:t>
              </a:r>
              <a:r>
                <a:rPr lang="en-US" sz="2400" b="1" dirty="0" err="1">
                  <a:solidFill>
                    <a:srgbClr val="002060"/>
                  </a:solidFill>
                </a:rPr>
                <a:t>Spendings</a:t>
              </a:r>
              <a:endParaRPr lang="en-US" sz="2400" b="1" dirty="0">
                <a:solidFill>
                  <a:srgbClr val="002060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2A4921-B92B-46FE-8430-F6926012977F}"/>
              </a:ext>
            </a:extLst>
          </p:cNvPr>
          <p:cNvSpPr txBox="1"/>
          <p:nvPr/>
        </p:nvSpPr>
        <p:spPr>
          <a:xfrm>
            <a:off x="6780076" y="1324261"/>
            <a:ext cx="5328592" cy="224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Mumbai isn’t just a City of dreams, it’s also city of Spending, Especially With Credit cards.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Other places Like Delhi NCR, Bengaluru And Chennai have their own unique spending vibes depending on the age group.</a:t>
            </a:r>
          </a:p>
          <a:p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7C6B7FA0-EC56-4426-BFF8-1818544C0967}"/>
              </a:ext>
            </a:extLst>
          </p:cNvPr>
          <p:cNvGrpSpPr/>
          <p:nvPr/>
        </p:nvGrpSpPr>
        <p:grpSpPr>
          <a:xfrm>
            <a:off x="7608168" y="3501008"/>
            <a:ext cx="3672408" cy="535922"/>
            <a:chOff x="7608168" y="615221"/>
            <a:chExt cx="3672408" cy="535922"/>
          </a:xfrm>
        </p:grpSpPr>
        <p:sp>
          <p:nvSpPr>
            <p:cNvPr id="14" name="Rectangle: Top Corners Rounded 13">
              <a:extLst>
                <a:ext uri="{FF2B5EF4-FFF2-40B4-BE49-F238E27FC236}">
                  <a16:creationId xmlns="" xmlns:a16="http://schemas.microsoft.com/office/drawing/2014/main" id="{45C37992-B077-44B3-BCFF-C068B5F4F86C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04C31BB-64F7-4BFD-91C5-B636CF5F1518}"/>
                </a:ext>
              </a:extLst>
            </p:cNvPr>
            <p:cNvSpPr txBox="1"/>
            <p:nvPr/>
          </p:nvSpPr>
          <p:spPr>
            <a:xfrm>
              <a:off x="7932204" y="657283"/>
              <a:ext cx="30603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Diving into categories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140A0E9-FF95-448E-AFE3-B9EBD3E5E5BB}"/>
              </a:ext>
            </a:extLst>
          </p:cNvPr>
          <p:cNvSpPr txBox="1"/>
          <p:nvPr/>
        </p:nvSpPr>
        <p:spPr>
          <a:xfrm>
            <a:off x="6780076" y="4221088"/>
            <a:ext cx="5328592" cy="1323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  <a:ea typeface="맑은 고딕" panose="020B0503020000020004" pitchFamily="50" charset="-127"/>
                <a:cs typeface="굴림" pitchFamily="50" charset="-127"/>
              </a:rPr>
              <a:t>Bills, Electronics And Travel are Golden Areas for credit card Perks- Tailor Those reward For the Big Spenders!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75459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2849BF1-720C-4F1D-9C9A-600C17B763C3}"/>
              </a:ext>
            </a:extLst>
          </p:cNvPr>
          <p:cNvSpPr txBox="1"/>
          <p:nvPr/>
        </p:nvSpPr>
        <p:spPr>
          <a:xfrm>
            <a:off x="1847528" y="529516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BF73AB"/>
                </a:solidFill>
              </a:rPr>
              <a:t>Recommendations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EF5EA3E-5232-4083-B68E-8D3A1E512203}"/>
              </a:ext>
            </a:extLst>
          </p:cNvPr>
          <p:cNvSpPr txBox="1"/>
          <p:nvPr/>
        </p:nvSpPr>
        <p:spPr>
          <a:xfrm>
            <a:off x="983432" y="2160527"/>
            <a:ext cx="6120680" cy="439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25-34 : Diverse offers in Electronics, Entertainment And Travel.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21-24 : Youth-Centric deals in Entertainment, 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     Apparel &amp; Travel.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Mumbai : Increased rewards or points on Bills, 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     Groceries, Electronics, and Health &amp; Wellness. 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    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Specialised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Travel Benefits.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Salaried IT : Higher Credit Limit.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Business Owners : business-Oriented Rewards.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Males : Targeted Rewards for Electronics, Travel, 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     and other high values categories.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Married : Family-Centric offers like discounts on 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      outings, Groceries or Bills 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95978AB0-F9C3-4450-8838-47B11CAF3A3E}"/>
              </a:ext>
            </a:extLst>
          </p:cNvPr>
          <p:cNvGrpSpPr/>
          <p:nvPr/>
        </p:nvGrpSpPr>
        <p:grpSpPr>
          <a:xfrm>
            <a:off x="1559496" y="1547046"/>
            <a:ext cx="3672408" cy="535922"/>
            <a:chOff x="7608168" y="615221"/>
            <a:chExt cx="3672408" cy="535922"/>
          </a:xfrm>
        </p:grpSpPr>
        <p:sp>
          <p:nvSpPr>
            <p:cNvPr id="5" name="Rectangle: Top Corners Rounded 4">
              <a:extLst>
                <a:ext uri="{FF2B5EF4-FFF2-40B4-BE49-F238E27FC236}">
                  <a16:creationId xmlns="" xmlns:a16="http://schemas.microsoft.com/office/drawing/2014/main" id="{C09F9791-E9F7-43AD-BA4B-43CC199000E3}"/>
                </a:ext>
              </a:extLst>
            </p:cNvPr>
            <p:cNvSpPr/>
            <p:nvPr/>
          </p:nvSpPr>
          <p:spPr>
            <a:xfrm>
              <a:off x="7608168" y="615221"/>
              <a:ext cx="3672408" cy="535922"/>
            </a:xfrm>
            <a:prstGeom prst="round2Same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81011675-7C5A-4A72-90A7-F9A4857C1229}"/>
                </a:ext>
              </a:extLst>
            </p:cNvPr>
            <p:cNvSpPr txBox="1"/>
            <p:nvPr/>
          </p:nvSpPr>
          <p:spPr>
            <a:xfrm>
              <a:off x="7932204" y="657283"/>
              <a:ext cx="30603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2060"/>
                  </a:solidFill>
                </a:rPr>
                <a:t>Targeted Offers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4278304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2849BF1-720C-4F1D-9C9A-600C17B763C3}"/>
              </a:ext>
            </a:extLst>
          </p:cNvPr>
          <p:cNvSpPr txBox="1"/>
          <p:nvPr/>
        </p:nvSpPr>
        <p:spPr>
          <a:xfrm>
            <a:off x="911424" y="134076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BF73AB"/>
                </a:solidFill>
              </a:rPr>
              <a:t>Benefits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EF5EA3E-5232-4083-B68E-8D3A1E512203}"/>
              </a:ext>
            </a:extLst>
          </p:cNvPr>
          <p:cNvSpPr txBox="1"/>
          <p:nvPr/>
        </p:nvSpPr>
        <p:spPr>
          <a:xfrm>
            <a:off x="911424" y="2348880"/>
            <a:ext cx="7019394" cy="1507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Increased Customer Satisfaction Loyalty.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Higher Credit Card usage And spend.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Bodoni MT" panose="02070603080606020203" pitchFamily="18" charset="0"/>
              </a:rPr>
              <a:t>Stronger Brand Image and Customer Engagement.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93379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8284385" y="1111280"/>
            <a:ext cx="3441549" cy="2317720"/>
          </a:xfrm>
        </p:spPr>
        <p:txBody>
          <a:bodyPr/>
          <a:lstStyle/>
          <a:p>
            <a:pPr algn="r"/>
            <a:r>
              <a:rPr lang="en-US" altLang="ko-KR" dirty="0"/>
              <a:t>THANK</a:t>
            </a:r>
            <a:br>
              <a:rPr lang="en-US" altLang="ko-KR" dirty="0"/>
            </a:br>
            <a:r>
              <a:rPr lang="en-US" altLang="ko-KR" dirty="0"/>
              <a:t>YOU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3746" y="836712"/>
            <a:ext cx="2538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rPr>
              <a:t>Agenda</a:t>
            </a:r>
            <a:endParaRPr lang="ko-KR" altLang="en-US" sz="3200" b="1" dirty="0">
              <a:solidFill>
                <a:srgbClr val="BF73AB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839193" y="2149028"/>
            <a:ext cx="4104679" cy="477240"/>
            <a:chOff x="839193" y="2622866"/>
            <a:chExt cx="3855380" cy="477240"/>
          </a:xfrm>
        </p:grpSpPr>
        <p:sp>
          <p:nvSpPr>
            <p:cNvPr id="6" name="TextBox 13"/>
            <p:cNvSpPr txBox="1">
              <a:spLocks noChangeArrowheads="1"/>
            </p:cNvSpPr>
            <p:nvPr/>
          </p:nvSpPr>
          <p:spPr bwMode="auto">
            <a:xfrm>
              <a:off x="839193" y="26228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01 </a:t>
              </a:r>
              <a:endParaRPr lang="ko-KR" altLang="en-US" sz="2501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4" name="Text Box 5"/>
            <p:cNvSpPr txBox="1">
              <a:spLocks noChangeArrowheads="1"/>
            </p:cNvSpPr>
            <p:nvPr/>
          </p:nvSpPr>
          <p:spPr bwMode="auto">
            <a:xfrm>
              <a:off x="1919759" y="2691026"/>
              <a:ext cx="277481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Problem Statements</a:t>
              </a: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839193" y="2733228"/>
            <a:ext cx="4115931" cy="477240"/>
            <a:chOff x="839193" y="3207066"/>
            <a:chExt cx="4115931" cy="477240"/>
          </a:xfrm>
        </p:grpSpPr>
        <p:sp>
          <p:nvSpPr>
            <p:cNvPr id="32" name="TextBox 13"/>
            <p:cNvSpPr txBox="1">
              <a:spLocks noChangeArrowheads="1"/>
            </p:cNvSpPr>
            <p:nvPr/>
          </p:nvSpPr>
          <p:spPr bwMode="auto">
            <a:xfrm>
              <a:off x="839193" y="32070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1" b="1" dirty="0">
                <a:solidFill>
                  <a:srgbClr val="6281B6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2000884" y="3290630"/>
              <a:ext cx="29542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Introduction To </a:t>
              </a:r>
              <a:r>
                <a:rPr lang="en-US" altLang="ko-KR" sz="1800" b="1" dirty="0" err="1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Mitron</a:t>
              </a:r>
              <a:r>
                <a:rPr lang="en-US" altLang="ko-KR" sz="1800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 bank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839193" y="3284984"/>
            <a:ext cx="3672630" cy="477240"/>
            <a:chOff x="839193" y="3816666"/>
            <a:chExt cx="3672630" cy="477240"/>
          </a:xfrm>
        </p:grpSpPr>
        <p:sp>
          <p:nvSpPr>
            <p:cNvPr id="35" name="TextBox 13"/>
            <p:cNvSpPr txBox="1">
              <a:spLocks noChangeArrowheads="1"/>
            </p:cNvSpPr>
            <p:nvPr/>
          </p:nvSpPr>
          <p:spPr bwMode="auto">
            <a:xfrm>
              <a:off x="839193" y="38166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1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37" name="Text Box 5"/>
            <p:cNvSpPr txBox="1">
              <a:spLocks noChangeArrowheads="1"/>
            </p:cNvSpPr>
            <p:nvPr/>
          </p:nvSpPr>
          <p:spPr bwMode="auto">
            <a:xfrm>
              <a:off x="1989630" y="3900230"/>
              <a:ext cx="252219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Objective Of the Project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839193" y="3815856"/>
            <a:ext cx="5637816" cy="477240"/>
            <a:chOff x="839193" y="4400866"/>
            <a:chExt cx="5637816" cy="477240"/>
          </a:xfrm>
        </p:grpSpPr>
        <p:sp>
          <p:nvSpPr>
            <p:cNvPr id="38" name="TextBox 13"/>
            <p:cNvSpPr txBox="1">
              <a:spLocks noChangeArrowheads="1"/>
            </p:cNvSpPr>
            <p:nvPr/>
          </p:nvSpPr>
          <p:spPr bwMode="auto">
            <a:xfrm>
              <a:off x="839193" y="44008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1" b="1" dirty="0">
                <a:solidFill>
                  <a:srgbClr val="6281B6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40" name="Text Box 5"/>
            <p:cNvSpPr txBox="1">
              <a:spLocks noChangeArrowheads="1"/>
            </p:cNvSpPr>
            <p:nvPr/>
          </p:nvSpPr>
          <p:spPr bwMode="auto">
            <a:xfrm>
              <a:off x="1989631" y="4462357"/>
              <a:ext cx="4487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Goal Of the Project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839193" y="4365104"/>
            <a:ext cx="3478319" cy="707822"/>
            <a:chOff x="839193" y="5010466"/>
            <a:chExt cx="3478319" cy="707822"/>
          </a:xfrm>
        </p:grpSpPr>
        <p:sp>
          <p:nvSpPr>
            <p:cNvPr id="41" name="TextBox 13"/>
            <p:cNvSpPr txBox="1">
              <a:spLocks noChangeArrowheads="1"/>
            </p:cNvSpPr>
            <p:nvPr/>
          </p:nvSpPr>
          <p:spPr bwMode="auto">
            <a:xfrm>
              <a:off x="839193" y="50104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1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43" name="Text Box 5"/>
            <p:cNvSpPr txBox="1">
              <a:spLocks noChangeArrowheads="1"/>
            </p:cNvSpPr>
            <p:nvPr/>
          </p:nvSpPr>
          <p:spPr bwMode="auto">
            <a:xfrm>
              <a:off x="2000883" y="5071957"/>
              <a:ext cx="2316629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Dashboard Showcase</a:t>
              </a:r>
            </a:p>
            <a:p>
              <a:pPr>
                <a:defRPr/>
              </a:pPr>
              <a:endParaRPr lang="en-US" altLang="ko-KR" sz="1800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7">
            <a:extLst>
              <a:ext uri="{FF2B5EF4-FFF2-40B4-BE49-F238E27FC236}">
                <a16:creationId xmlns="" xmlns:a16="http://schemas.microsoft.com/office/drawing/2014/main" id="{8720F22B-6DD6-4354-A5C4-C3E64320619E}"/>
              </a:ext>
            </a:extLst>
          </p:cNvPr>
          <p:cNvGrpSpPr/>
          <p:nvPr/>
        </p:nvGrpSpPr>
        <p:grpSpPr>
          <a:xfrm>
            <a:off x="839193" y="4941168"/>
            <a:ext cx="5637816" cy="477240"/>
            <a:chOff x="839193" y="4400866"/>
            <a:chExt cx="5637816" cy="477240"/>
          </a:xfrm>
        </p:grpSpPr>
        <p:sp>
          <p:nvSpPr>
            <p:cNvPr id="24" name="TextBox 13">
              <a:extLst>
                <a:ext uri="{FF2B5EF4-FFF2-40B4-BE49-F238E27FC236}">
                  <a16:creationId xmlns="" xmlns:a16="http://schemas.microsoft.com/office/drawing/2014/main" id="{D629C139-B44D-457A-AACB-68DBE9CC82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9193" y="44008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06</a:t>
              </a:r>
              <a:endParaRPr lang="ko-KR" altLang="en-US" sz="2501" b="1" dirty="0">
                <a:solidFill>
                  <a:srgbClr val="6281B6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6" name="Text Box 5">
              <a:extLst>
                <a:ext uri="{FF2B5EF4-FFF2-40B4-BE49-F238E27FC236}">
                  <a16:creationId xmlns="" xmlns:a16="http://schemas.microsoft.com/office/drawing/2014/main" id="{049A9FED-769C-4A78-9C38-360E8BF364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9631" y="4462357"/>
              <a:ext cx="4487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Insights</a:t>
              </a:r>
            </a:p>
          </p:txBody>
        </p:sp>
      </p:grpSp>
      <p:grpSp>
        <p:nvGrpSpPr>
          <p:cNvPr id="27" name="그룹 8">
            <a:extLst>
              <a:ext uri="{FF2B5EF4-FFF2-40B4-BE49-F238E27FC236}">
                <a16:creationId xmlns="" xmlns:a16="http://schemas.microsoft.com/office/drawing/2014/main" id="{5FB5C7B9-7CC8-4EDA-973D-36B5D1B3E125}"/>
              </a:ext>
            </a:extLst>
          </p:cNvPr>
          <p:cNvGrpSpPr/>
          <p:nvPr/>
        </p:nvGrpSpPr>
        <p:grpSpPr>
          <a:xfrm>
            <a:off x="839193" y="5517232"/>
            <a:ext cx="3478319" cy="477240"/>
            <a:chOff x="839193" y="5010466"/>
            <a:chExt cx="3478319" cy="477240"/>
          </a:xfrm>
        </p:grpSpPr>
        <p:sp>
          <p:nvSpPr>
            <p:cNvPr id="28" name="TextBox 13">
              <a:extLst>
                <a:ext uri="{FF2B5EF4-FFF2-40B4-BE49-F238E27FC236}">
                  <a16:creationId xmlns="" xmlns:a16="http://schemas.microsoft.com/office/drawing/2014/main" id="{8D2F76C7-776D-4381-AC5A-D83E8A9BB7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9193" y="50104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07</a:t>
              </a:r>
              <a:endParaRPr lang="ko-KR" altLang="en-US" sz="2501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9" name="Text Box 5">
              <a:extLst>
                <a:ext uri="{FF2B5EF4-FFF2-40B4-BE49-F238E27FC236}">
                  <a16:creationId xmlns="" xmlns:a16="http://schemas.microsoft.com/office/drawing/2014/main" id="{07A2806A-ECDC-4F56-80C6-5FCB0463C0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00883" y="5071957"/>
              <a:ext cx="231662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BF73AB"/>
                  </a:solidFill>
                  <a:latin typeface="+mj-lt"/>
                  <a:ea typeface="맑은 고딕" panose="020B0503020000020004" pitchFamily="50" charset="-127"/>
                </a:rPr>
                <a:t>Recommendation</a:t>
              </a:r>
            </a:p>
          </p:txBody>
        </p:sp>
      </p:grpSp>
      <p:grpSp>
        <p:nvGrpSpPr>
          <p:cNvPr id="36" name="그룹 8">
            <a:extLst>
              <a:ext uri="{FF2B5EF4-FFF2-40B4-BE49-F238E27FC236}">
                <a16:creationId xmlns="" xmlns:a16="http://schemas.microsoft.com/office/drawing/2014/main" id="{B4815A01-F304-447A-9CF0-D214C0B0CECF}"/>
              </a:ext>
            </a:extLst>
          </p:cNvPr>
          <p:cNvGrpSpPr/>
          <p:nvPr/>
        </p:nvGrpSpPr>
        <p:grpSpPr>
          <a:xfrm>
            <a:off x="839193" y="6030078"/>
            <a:ext cx="3478319" cy="477240"/>
            <a:chOff x="839193" y="5010466"/>
            <a:chExt cx="3478319" cy="477240"/>
          </a:xfrm>
        </p:grpSpPr>
        <p:sp>
          <p:nvSpPr>
            <p:cNvPr id="39" name="TextBox 13">
              <a:extLst>
                <a:ext uri="{FF2B5EF4-FFF2-40B4-BE49-F238E27FC236}">
                  <a16:creationId xmlns="" xmlns:a16="http://schemas.microsoft.com/office/drawing/2014/main" id="{A3C540DE-A0FF-4AC1-8CC8-8D83A18E57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9193" y="5010466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08</a:t>
              </a:r>
              <a:endParaRPr lang="ko-KR" altLang="en-US" sz="2501" b="1" dirty="0">
                <a:solidFill>
                  <a:srgbClr val="6281B6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="" xmlns:a16="http://schemas.microsoft.com/office/drawing/2014/main" id="{F343EF91-EDA4-4CF9-8520-69BFA1516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00883" y="5071957"/>
              <a:ext cx="231662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800" b="1" dirty="0">
                  <a:solidFill>
                    <a:srgbClr val="6281B6"/>
                  </a:solidFill>
                  <a:latin typeface="+mj-lt"/>
                  <a:ea typeface="맑은 고딕" panose="020B0503020000020004" pitchFamily="50" charset="-127"/>
                </a:rPr>
                <a:t>Benefits</a:t>
              </a: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90E78B6A-AF38-42FC-B318-5E3A10FE97E4}"/>
              </a:ext>
            </a:extLst>
          </p:cNvPr>
          <p:cNvCxnSpPr>
            <a:cxnSpLocks/>
          </p:cNvCxnSpPr>
          <p:nvPr/>
        </p:nvCxnSpPr>
        <p:spPr>
          <a:xfrm flipH="1">
            <a:off x="1989631" y="2149028"/>
            <a:ext cx="11252" cy="4708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22569C-43F7-41EF-8761-6A997353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764" y="332656"/>
            <a:ext cx="4248472" cy="798568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BFAF85A-0169-49F5-8137-1BE3F33B540D}"/>
              </a:ext>
            </a:extLst>
          </p:cNvPr>
          <p:cNvSpPr txBox="1"/>
          <p:nvPr/>
        </p:nvSpPr>
        <p:spPr>
          <a:xfrm>
            <a:off x="1631504" y="2132856"/>
            <a:ext cx="97210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Mitron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 Banks wants to launch new Credit cards to Expand its Services, 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But there’s Uncertainty To Address this, I, as a Data Analyst, need to      Analyze a sample Dataset of 4000 Customers’ Online Spending Habits      across five Cities. The Goal is to Provide insights that helps to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Mitron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 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Banks to tailor the Credit cards to Customer needs and Market Trends </a:t>
            </a:r>
          </a:p>
        </p:txBody>
      </p:sp>
    </p:spTree>
    <p:extLst>
      <p:ext uri="{BB962C8B-B14F-4D97-AF65-F5344CB8AC3E}">
        <p14:creationId xmlns="" xmlns:p14="http://schemas.microsoft.com/office/powerpoint/2010/main" val="412432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ko-KR" sz="4000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rPr>
              <a:t>Introduction To </a:t>
            </a:r>
            <a:r>
              <a:rPr lang="en-US" altLang="ko-KR" sz="4000" b="1" dirty="0" err="1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rPr>
              <a:t>Mitron</a:t>
            </a:r>
            <a:r>
              <a:rPr lang="en-US" altLang="ko-KR" sz="4000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rPr>
              <a:t> bank</a:t>
            </a:r>
            <a:br>
              <a:rPr lang="en-US" altLang="ko-KR" sz="4000" b="1" dirty="0">
                <a:solidFill>
                  <a:srgbClr val="BF73AB"/>
                </a:solidFill>
                <a:latin typeface="+mj-lt"/>
                <a:ea typeface="맑은 고딕" panose="020B0503020000020004" pitchFamily="50" charset="-127"/>
              </a:rPr>
            </a:br>
            <a:r>
              <a:rPr lang="en-US" sz="2200" b="0" dirty="0"/>
              <a:t>Legacy Financial Institution</a:t>
            </a:r>
            <a:endParaRPr lang="en-US" altLang="ko-KR" sz="4000" b="0" dirty="0">
              <a:solidFill>
                <a:srgbClr val="BF73AB"/>
              </a:solidFill>
              <a:latin typeface="+mj-lt"/>
              <a:ea typeface="맑은 고딕" panose="020B0503020000020004" pitchFamily="50" charset="-127"/>
            </a:endParaRPr>
          </a:p>
        </p:txBody>
      </p:sp>
      <p:cxnSp>
        <p:nvCxnSpPr>
          <p:cNvPr id="9" name="Connector: Curved 8">
            <a:extLst>
              <a:ext uri="{FF2B5EF4-FFF2-40B4-BE49-F238E27FC236}">
                <a16:creationId xmlns="" xmlns:a16="http://schemas.microsoft.com/office/drawing/2014/main" id="{9D1679FF-E6D8-41C7-B4E7-11FB0609E37E}"/>
              </a:ext>
            </a:extLst>
          </p:cNvPr>
          <p:cNvCxnSpPr>
            <a:cxnSpLocks/>
          </p:cNvCxnSpPr>
          <p:nvPr/>
        </p:nvCxnSpPr>
        <p:spPr>
          <a:xfrm>
            <a:off x="5375920" y="1997512"/>
            <a:ext cx="1872208" cy="124028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A717883-109C-4C86-9131-C3AE25B44439}"/>
              </a:ext>
            </a:extLst>
          </p:cNvPr>
          <p:cNvSpPr txBox="1"/>
          <p:nvPr/>
        </p:nvSpPr>
        <p:spPr>
          <a:xfrm>
            <a:off x="1607461" y="1412776"/>
            <a:ext cx="3840468" cy="1322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Established Reputation</a:t>
            </a:r>
            <a:endParaRPr lang="en-US" sz="2000" b="1" dirty="0">
              <a:solidFill>
                <a:schemeClr val="bg2">
                  <a:lumMod val="25000"/>
                </a:schemeClr>
              </a:solidFill>
              <a:latin typeface="Bodoni MT" panose="02070603080606020203" pitchFamily="18" charset="0"/>
            </a:endParaRPr>
          </a:p>
          <a:p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Mitron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 Bank is a well-established financial institution with a long 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history of serving customers.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4C4C8B91-C940-4BC7-8D53-7CDF741F7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478107"/>
            <a:ext cx="1152128" cy="10388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B47DF17-3752-4932-B2BD-1087FF2E2758}"/>
              </a:ext>
            </a:extLst>
          </p:cNvPr>
          <p:cNvSpPr txBox="1"/>
          <p:nvPr/>
        </p:nvSpPr>
        <p:spPr>
          <a:xfrm>
            <a:off x="8580967" y="2919468"/>
            <a:ext cx="3419689" cy="1322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Headquartered in Hyderabad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The bank's main headquarters is located in Hyderabad, a 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major city in India.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="" xmlns:a16="http://schemas.microsoft.com/office/drawing/2014/main" id="{B6D09F74-D3E6-41E3-A963-864B225DD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136" y="3068960"/>
            <a:ext cx="1171717" cy="101527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21" name="Connector: Curved 20">
            <a:extLst>
              <a:ext uri="{FF2B5EF4-FFF2-40B4-BE49-F238E27FC236}">
                <a16:creationId xmlns="" xmlns:a16="http://schemas.microsoft.com/office/drawing/2014/main" id="{00C52E8E-698C-476F-8D71-389408870B3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75922" y="3789041"/>
            <a:ext cx="1872206" cy="132292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F704A96A-078D-4255-ACAE-2FB203E16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40" y="4942342"/>
            <a:ext cx="1152127" cy="10057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26179922-DCFA-430B-8C37-47B5CB899866}"/>
              </a:ext>
            </a:extLst>
          </p:cNvPr>
          <p:cNvSpPr txBox="1"/>
          <p:nvPr/>
        </p:nvSpPr>
        <p:spPr>
          <a:xfrm>
            <a:off x="1609083" y="4783761"/>
            <a:ext cx="3694830" cy="1322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Broadening Product Offerings</a:t>
            </a:r>
          </a:p>
          <a:p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Mitron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 Bank aims to expand its 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Bodoni MT" panose="02070603080606020203" pitchFamily="18" charset="0"/>
              </a:rPr>
              <a:t>product offerings in the financial market.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 of the Project</a:t>
            </a:r>
            <a:br>
              <a:rPr lang="en-US" dirty="0"/>
            </a:br>
            <a:r>
              <a:rPr lang="en-US" sz="2000" dirty="0"/>
              <a:t>Introducing New Credit Cards</a:t>
            </a:r>
            <a:endParaRPr lang="ko-KR" altLang="en-US" dirty="0"/>
          </a:p>
        </p:txBody>
      </p:sp>
      <p:sp>
        <p:nvSpPr>
          <p:cNvPr id="5" name="Star: 4 Points 4">
            <a:extLst>
              <a:ext uri="{FF2B5EF4-FFF2-40B4-BE49-F238E27FC236}">
                <a16:creationId xmlns="" xmlns:a16="http://schemas.microsoft.com/office/drawing/2014/main" id="{62650A56-E1B4-4F1F-B6FB-79F76712EF7B}"/>
              </a:ext>
            </a:extLst>
          </p:cNvPr>
          <p:cNvSpPr/>
          <p:nvPr/>
        </p:nvSpPr>
        <p:spPr>
          <a:xfrm>
            <a:off x="952194" y="2276872"/>
            <a:ext cx="432048" cy="432048"/>
          </a:xfrm>
          <a:prstGeom prst="star4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4 Points 6">
            <a:extLst>
              <a:ext uri="{FF2B5EF4-FFF2-40B4-BE49-F238E27FC236}">
                <a16:creationId xmlns="" xmlns:a16="http://schemas.microsoft.com/office/drawing/2014/main" id="{CC95C50B-3B2B-4BCB-89E4-EF0DFFCD4BBA}"/>
              </a:ext>
            </a:extLst>
          </p:cNvPr>
          <p:cNvSpPr/>
          <p:nvPr/>
        </p:nvSpPr>
        <p:spPr>
          <a:xfrm>
            <a:off x="952194" y="3423818"/>
            <a:ext cx="432048" cy="432048"/>
          </a:xfrm>
          <a:prstGeom prst="star4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4 Points 7">
            <a:extLst>
              <a:ext uri="{FF2B5EF4-FFF2-40B4-BE49-F238E27FC236}">
                <a16:creationId xmlns="" xmlns:a16="http://schemas.microsoft.com/office/drawing/2014/main" id="{BBCEA8D1-2386-4E43-8E74-243B0E7A2EF0}"/>
              </a:ext>
            </a:extLst>
          </p:cNvPr>
          <p:cNvSpPr/>
          <p:nvPr/>
        </p:nvSpPr>
        <p:spPr>
          <a:xfrm>
            <a:off x="952194" y="4581128"/>
            <a:ext cx="432048" cy="432048"/>
          </a:xfrm>
          <a:prstGeom prst="star4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76D7F37-7BE1-400C-8E7E-BCDEC578434B}"/>
              </a:ext>
            </a:extLst>
          </p:cNvPr>
          <p:cNvSpPr txBox="1"/>
          <p:nvPr/>
        </p:nvSpPr>
        <p:spPr>
          <a:xfrm>
            <a:off x="1631504" y="2115166"/>
            <a:ext cx="74168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The objective is to introduce a new line of credit cards to broaden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Mitron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 Bank's product portfolio.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12C95A2-B30A-46D0-81D5-4E7F17EDF88A}"/>
              </a:ext>
            </a:extLst>
          </p:cNvPr>
          <p:cNvSpPr txBox="1"/>
          <p:nvPr/>
        </p:nvSpPr>
        <p:spPr>
          <a:xfrm>
            <a:off x="1631504" y="3318083"/>
            <a:ext cx="705678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The project aims to attract new customers by offering credit cards tailored to their needs.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8A9FF106-8B7D-4C2A-8A87-46D690E86A24}"/>
              </a:ext>
            </a:extLst>
          </p:cNvPr>
          <p:cNvSpPr txBox="1"/>
          <p:nvPr/>
        </p:nvSpPr>
        <p:spPr>
          <a:xfrm>
            <a:off x="1631504" y="4437112"/>
            <a:ext cx="81369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defRPr>
            </a:lvl1pPr>
          </a:lstStyle>
          <a:p>
            <a:r>
              <a:rPr lang="en-US" dirty="0"/>
              <a:t>By expanding into credit cards, </a:t>
            </a:r>
            <a:r>
              <a:rPr lang="en-US" dirty="0" err="1"/>
              <a:t>Mitron</a:t>
            </a:r>
            <a:r>
              <a:rPr lang="en-US" dirty="0"/>
              <a:t> Bank aims to increase its market share and compete with other financial institutions.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57207F-35BA-4D1B-A56A-53272CA87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116632"/>
            <a:ext cx="8785736" cy="798568"/>
          </a:xfrm>
        </p:spPr>
        <p:txBody>
          <a:bodyPr/>
          <a:lstStyle/>
          <a:p>
            <a:r>
              <a:rPr lang="en-US" dirty="0"/>
              <a:t>Goal Of the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44E5100-C27A-4602-B745-1F22C3C61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68" y="1484784"/>
            <a:ext cx="3240360" cy="497404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6258A3B-7910-4FB2-A8A0-7BFC6713651E}"/>
              </a:ext>
            </a:extLst>
          </p:cNvPr>
          <p:cNvSpPr txBox="1"/>
          <p:nvPr/>
        </p:nvSpPr>
        <p:spPr>
          <a:xfrm>
            <a:off x="4511866" y="2348880"/>
            <a:ext cx="676871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My Goal is To </a:t>
            </a:r>
            <a:r>
              <a:rPr lang="en-US" dirty="0" err="1"/>
              <a:t>Analyse</a:t>
            </a:r>
            <a:r>
              <a:rPr lang="en-US" dirty="0"/>
              <a:t> the Sample Data, create </a:t>
            </a:r>
          </a:p>
          <a:p>
            <a:r>
              <a:rPr lang="en-US" dirty="0"/>
              <a:t>     Impactful Metrics And Visuals, And Developed</a:t>
            </a:r>
          </a:p>
          <a:p>
            <a:r>
              <a:rPr lang="en-US" dirty="0"/>
              <a:t>     A User-Friendly Dashboard For </a:t>
            </a:r>
            <a:r>
              <a:rPr lang="en-US" dirty="0" err="1"/>
              <a:t>Mitron</a:t>
            </a:r>
            <a:r>
              <a:rPr lang="en-US" dirty="0"/>
              <a:t> bank’s </a:t>
            </a:r>
          </a:p>
          <a:p>
            <a:r>
              <a:rPr lang="en-US" dirty="0"/>
              <a:t>     Leaderships.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Goal is to </a:t>
            </a:r>
            <a:r>
              <a:rPr lang="en-US" dirty="0" err="1"/>
              <a:t>Deliverd</a:t>
            </a:r>
            <a:r>
              <a:rPr lang="en-US" dirty="0"/>
              <a:t> Data-Driven </a:t>
            </a:r>
            <a:r>
              <a:rPr lang="en-US" dirty="0" err="1"/>
              <a:t>Recommen</a:t>
            </a:r>
            <a:r>
              <a:rPr lang="en-US" dirty="0"/>
              <a:t>-</a:t>
            </a:r>
          </a:p>
          <a:p>
            <a:r>
              <a:rPr lang="en-US" dirty="0"/>
              <a:t>     dations to Mr. </a:t>
            </a:r>
            <a:r>
              <a:rPr lang="en-US" dirty="0" err="1"/>
              <a:t>Bashnir</a:t>
            </a:r>
            <a:r>
              <a:rPr lang="en-US" dirty="0"/>
              <a:t> Rover, Supporting to </a:t>
            </a:r>
          </a:p>
          <a:p>
            <a:r>
              <a:rPr lang="en-US" dirty="0"/>
              <a:t>     Successful Launch Of the New Credit Card Line.</a:t>
            </a:r>
          </a:p>
        </p:txBody>
      </p:sp>
    </p:spTree>
    <p:extLst>
      <p:ext uri="{BB962C8B-B14F-4D97-AF65-F5344CB8AC3E}">
        <p14:creationId xmlns="" xmlns:p14="http://schemas.microsoft.com/office/powerpoint/2010/main" val="179582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DD1BE0-BD6B-4C17-85D0-2B7E01722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Showcase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E4177F1-CE72-43ED-8612-E64F6279B0FD}"/>
              </a:ext>
            </a:extLst>
          </p:cNvPr>
          <p:cNvSpPr txBox="1"/>
          <p:nvPr/>
        </p:nvSpPr>
        <p:spPr>
          <a:xfrm>
            <a:off x="5303912" y="1033572"/>
            <a:ext cx="4392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chemeClr val="bg2">
                    <a:lumMod val="10000"/>
                  </a:schemeClr>
                </a:solidFill>
                <a:latin typeface="Bodoni MT" panose="02070603080606020203" pitchFamily="18" charset="0"/>
              </a:rPr>
              <a:t>Home Page</a:t>
            </a:r>
          </a:p>
        </p:txBody>
      </p:sp>
      <p:pic>
        <p:nvPicPr>
          <p:cNvPr id="1026" name="Picture 2" descr="C:\Users\mma\Downloads\bank proj\bank2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81158" y="2000240"/>
            <a:ext cx="10310842" cy="4610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151918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4401E9-190C-4C9E-A54B-2649BC8F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528" y="222052"/>
            <a:ext cx="8785736" cy="798568"/>
          </a:xfrm>
        </p:spPr>
        <p:txBody>
          <a:bodyPr>
            <a:normAutofit/>
          </a:bodyPr>
          <a:lstStyle/>
          <a:p>
            <a:pPr algn="ctr"/>
            <a:r>
              <a:rPr lang="en-US" sz="3200" u="sng" dirty="0">
                <a:solidFill>
                  <a:schemeClr val="bg2">
                    <a:lumMod val="10000"/>
                  </a:schemeClr>
                </a:solidFill>
              </a:rPr>
              <a:t>Demographic Analysis</a:t>
            </a:r>
          </a:p>
        </p:txBody>
      </p:sp>
      <p:pic>
        <p:nvPicPr>
          <p:cNvPr id="2050" name="Picture 2" descr="C:\Users\mma\Downloads\bank proj\bank1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95406" y="1285860"/>
            <a:ext cx="10596594" cy="5540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259938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4401E9-190C-4C9E-A54B-2649BC8F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528" y="222052"/>
            <a:ext cx="8785736" cy="798568"/>
          </a:xfrm>
        </p:spPr>
        <p:txBody>
          <a:bodyPr>
            <a:normAutofit/>
          </a:bodyPr>
          <a:lstStyle/>
          <a:p>
            <a:pPr algn="ctr"/>
            <a:r>
              <a:rPr lang="en-US" sz="3200" u="sng" dirty="0" smtClean="0">
                <a:solidFill>
                  <a:schemeClr val="bg2">
                    <a:lumMod val="10000"/>
                  </a:schemeClr>
                </a:solidFill>
              </a:rPr>
              <a:t>Spending </a:t>
            </a:r>
            <a:r>
              <a:rPr lang="en-US" sz="3200" u="sng" dirty="0" err="1" smtClean="0">
                <a:solidFill>
                  <a:schemeClr val="bg2">
                    <a:lumMod val="10000"/>
                  </a:schemeClr>
                </a:solidFill>
              </a:rPr>
              <a:t>Behaviour</a:t>
            </a:r>
            <a:r>
              <a:rPr lang="en-US" sz="3200" u="sng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3200" u="sng" dirty="0">
                <a:solidFill>
                  <a:schemeClr val="bg2">
                    <a:lumMod val="10000"/>
                  </a:schemeClr>
                </a:solidFill>
              </a:rPr>
              <a:t>Analysis</a:t>
            </a:r>
          </a:p>
        </p:txBody>
      </p:sp>
      <p:pic>
        <p:nvPicPr>
          <p:cNvPr id="10242" name="Picture 2" descr="C:\Users\mma\Downloads\bank proj\bank1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81158" y="1285860"/>
            <a:ext cx="9925050" cy="5257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867221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14830</TotalTime>
  <Words>636</Words>
  <Application>Microsoft Office PowerPoint</Application>
  <PresentationFormat>Custom</PresentationFormat>
  <Paragraphs>92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Bahnschrift SemiBold</vt:lpstr>
      <vt:lpstr>맑은 고딕</vt:lpstr>
      <vt:lpstr>Calibri</vt:lpstr>
      <vt:lpstr>Calisto MT</vt:lpstr>
      <vt:lpstr>굴림체</vt:lpstr>
      <vt:lpstr>Bodoni MT</vt:lpstr>
      <vt:lpstr>Calibri Light</vt:lpstr>
      <vt:lpstr>굴림</vt:lpstr>
      <vt:lpstr>Office 테마</vt:lpstr>
      <vt:lpstr>Mitron Bank:  Analysis for  New Credit Card  Launch</vt:lpstr>
      <vt:lpstr>Slide 2</vt:lpstr>
      <vt:lpstr>Problem Statement</vt:lpstr>
      <vt:lpstr>Introduction To Mitron bank Legacy Financial Institution</vt:lpstr>
      <vt:lpstr>Objective of the Project Introducing New Credit Cards</vt:lpstr>
      <vt:lpstr>Goal Of the Project</vt:lpstr>
      <vt:lpstr>Dashboard Showcase</vt:lpstr>
      <vt:lpstr>Demographic Analysis</vt:lpstr>
      <vt:lpstr>Spending Behaviour Analysis</vt:lpstr>
      <vt:lpstr>Payment_Mode preference Analysis</vt:lpstr>
      <vt:lpstr>   Executive view</vt:lpstr>
      <vt:lpstr>Slide 12</vt:lpstr>
      <vt:lpstr>Slide 13</vt:lpstr>
      <vt:lpstr>Slide 14</vt:lpstr>
      <vt:lpstr>Slide 15</vt:lpstr>
      <vt:lpstr>Slide 16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mma</cp:lastModifiedBy>
  <cp:revision>35</cp:revision>
  <dcterms:created xsi:type="dcterms:W3CDTF">2010-02-01T08:03:16Z</dcterms:created>
  <dcterms:modified xsi:type="dcterms:W3CDTF">2025-03-10T05:52:30Z</dcterms:modified>
  <cp:category>www.slidemembers.com</cp:category>
</cp:coreProperties>
</file>

<file path=docProps/thumbnail.jpeg>
</file>